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72" r:id="rId4"/>
    <p:sldId id="262" r:id="rId5"/>
    <p:sldId id="263" r:id="rId6"/>
    <p:sldId id="264" r:id="rId7"/>
    <p:sldId id="265" r:id="rId8"/>
    <p:sldId id="266" r:id="rId9"/>
    <p:sldId id="267" r:id="rId10"/>
    <p:sldId id="273" r:id="rId11"/>
    <p:sldId id="269" r:id="rId12"/>
    <p:sldId id="270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4267B2"/>
    <a:srgbClr val="FEF3D4"/>
    <a:srgbClr val="F8E08E"/>
    <a:srgbClr val="E8303B"/>
    <a:srgbClr val="383333"/>
    <a:srgbClr val="C26E68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8" autoAdjust="0"/>
    <p:restoredTop sz="74298" autoAdjust="0"/>
  </p:normalViewPr>
  <p:slideViewPr>
    <p:cSldViewPr snapToGrid="0" snapToObjects="1">
      <p:cViewPr varScale="1">
        <p:scale>
          <a:sx n="85" d="100"/>
          <a:sy n="85" d="100"/>
        </p:scale>
        <p:origin x="156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342278827439076E-2"/>
          <c:y val="0.17388019064969298"/>
          <c:w val="0.97781236771134084"/>
          <c:h val="0.591444090567906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WHO 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9F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EC-4F5A-86A7-79C546066D5F}"/>
              </c:ext>
            </c:extLst>
          </c:dPt>
          <c:dPt>
            <c:idx val="1"/>
            <c:invertIfNegative val="0"/>
            <c:bubble3D val="0"/>
            <c:spPr>
              <a:solidFill>
                <a:srgbClr val="5E97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EC-4F5A-86A7-79C546066D5F}"/>
              </c:ext>
            </c:extLst>
          </c:dPt>
          <c:dPt>
            <c:idx val="2"/>
            <c:invertIfNegative val="0"/>
            <c:bubble3D val="0"/>
            <c:spPr>
              <a:solidFill>
                <a:srgbClr val="B509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7EC-4F5A-86A7-79C546066D5F}"/>
              </c:ext>
            </c:extLst>
          </c:dPt>
          <c:dPt>
            <c:idx val="3"/>
            <c:invertIfNegative val="0"/>
            <c:bubble3D val="0"/>
            <c:spPr>
              <a:solidFill>
                <a:srgbClr val="532E63"/>
              </a:solidFill>
              <a:ln w="38100">
                <a:solidFill>
                  <a:sysClr val="windowText" lastClr="000000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7-17EC-4F5A-86A7-79C546066D5F}"/>
              </c:ext>
            </c:extLst>
          </c:dPt>
          <c:dPt>
            <c:idx val="4"/>
            <c:invertIfNegative val="0"/>
            <c:bubble3D val="0"/>
            <c:spPr>
              <a:solidFill>
                <a:srgbClr val="005DAA"/>
              </a:solidFill>
              <a:ln w="38100">
                <a:solidFill>
                  <a:sysClr val="windowText" lastClr="000000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9-17EC-4F5A-86A7-79C546066D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Started TPT in 2017 (WHO)</c:v>
                </c:pt>
                <c:pt idx="1">
                  <c:v>Started TPT in FY17*</c:v>
                </c:pt>
                <c:pt idx="2">
                  <c:v>Completed TPT in FY18</c:v>
                </c:pt>
                <c:pt idx="3">
                  <c:v>Completed TPT in FY19 (Target)</c:v>
                </c:pt>
                <c:pt idx="4">
                  <c:v>Completed TPT in FY20 (Target)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958559</c:v>
                </c:pt>
                <c:pt idx="1">
                  <c:v>650198</c:v>
                </c:pt>
                <c:pt idx="2">
                  <c:v>793352</c:v>
                </c:pt>
                <c:pt idx="3">
                  <c:v>3342932</c:v>
                </c:pt>
                <c:pt idx="4">
                  <c:v>4600000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7EC-4F5A-86A7-79C546066D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6949800"/>
        <c:axId val="396948488"/>
      </c:barChart>
      <c:catAx>
        <c:axId val="396949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948488"/>
        <c:crosses val="autoZero"/>
        <c:auto val="1"/>
        <c:lblAlgn val="ctr"/>
        <c:lblOffset val="100"/>
        <c:noMultiLvlLbl val="0"/>
      </c:catAx>
      <c:valAx>
        <c:axId val="3969484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96949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01427532629769E-2"/>
          <c:y val="3.5230203023456814E-2"/>
          <c:w val="0.96679714493474045"/>
          <c:h val="0.723430224977936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Cumulative</c:v>
                </c:pt>
              </c:strCache>
            </c:strRef>
          </c:tx>
          <c:spPr>
            <a:solidFill>
              <a:srgbClr val="532E63"/>
            </a:solidFill>
            <a:ln>
              <a:noFill/>
            </a:ln>
            <a:effectLst/>
          </c:spPr>
          <c:invertIfNegative val="0"/>
          <c:cat>
            <c:strRef>
              <c:f>Sheet1!$A$5:$A$20</c:f>
              <c:strCache>
                <c:ptCount val="16"/>
                <c:pt idx="0">
                  <c:v>2015-Q1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2016-Q1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2017-Q1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2018- 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</c:strCache>
            </c:strRef>
          </c:cat>
          <c:val>
            <c:numRef>
              <c:f>Sheet1!$B$5:$B$20</c:f>
              <c:numCache>
                <c:formatCode>General</c:formatCode>
                <c:ptCount val="16"/>
                <c:pt idx="0">
                  <c:v>10090</c:v>
                </c:pt>
                <c:pt idx="1">
                  <c:v>15531</c:v>
                </c:pt>
                <c:pt idx="2">
                  <c:v>26553</c:v>
                </c:pt>
                <c:pt idx="3">
                  <c:v>49283</c:v>
                </c:pt>
                <c:pt idx="4">
                  <c:v>108384</c:v>
                </c:pt>
                <c:pt idx="5">
                  <c:v>279935</c:v>
                </c:pt>
                <c:pt idx="6">
                  <c:v>402482</c:v>
                </c:pt>
                <c:pt idx="7">
                  <c:v>463944</c:v>
                </c:pt>
                <c:pt idx="8">
                  <c:v>520289</c:v>
                </c:pt>
                <c:pt idx="9">
                  <c:v>573889</c:v>
                </c:pt>
                <c:pt idx="10">
                  <c:v>614521</c:v>
                </c:pt>
                <c:pt idx="11">
                  <c:v>643450</c:v>
                </c:pt>
                <c:pt idx="12">
                  <c:v>667722</c:v>
                </c:pt>
                <c:pt idx="13">
                  <c:v>699597</c:v>
                </c:pt>
                <c:pt idx="14">
                  <c:v>719942</c:v>
                </c:pt>
                <c:pt idx="15">
                  <c:v>736913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46-4B28-9190-923B9B24C9FF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Quaterly </c:v>
                </c:pt>
              </c:strCache>
            </c:strRef>
          </c:tx>
          <c:spPr>
            <a:solidFill>
              <a:srgbClr val="5E9732"/>
            </a:solidFill>
            <a:ln>
              <a:noFill/>
            </a:ln>
            <a:effectLst/>
          </c:spPr>
          <c:invertIfNegative val="0"/>
          <c:cat>
            <c:strRef>
              <c:f>Sheet1!$A$5:$A$20</c:f>
              <c:strCache>
                <c:ptCount val="16"/>
                <c:pt idx="0">
                  <c:v>2015-Q1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2016-Q1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2017-Q1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2018- 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</c:strCache>
            </c:strRef>
          </c:cat>
          <c:val>
            <c:numRef>
              <c:f>Sheet1!$C$5:$C$20</c:f>
              <c:numCache>
                <c:formatCode>General</c:formatCode>
                <c:ptCount val="16"/>
                <c:pt idx="0">
                  <c:v>5441</c:v>
                </c:pt>
                <c:pt idx="1">
                  <c:v>11022</c:v>
                </c:pt>
                <c:pt idx="2">
                  <c:v>22730</c:v>
                </c:pt>
                <c:pt idx="3">
                  <c:v>59101</c:v>
                </c:pt>
                <c:pt idx="4">
                  <c:v>171551</c:v>
                </c:pt>
                <c:pt idx="5">
                  <c:v>122547</c:v>
                </c:pt>
                <c:pt idx="6">
                  <c:v>61462</c:v>
                </c:pt>
                <c:pt idx="7">
                  <c:v>56345</c:v>
                </c:pt>
                <c:pt idx="8">
                  <c:v>53600</c:v>
                </c:pt>
                <c:pt idx="9">
                  <c:v>40632</c:v>
                </c:pt>
                <c:pt idx="10">
                  <c:v>28929</c:v>
                </c:pt>
                <c:pt idx="11">
                  <c:v>24272</c:v>
                </c:pt>
                <c:pt idx="12">
                  <c:v>31875</c:v>
                </c:pt>
                <c:pt idx="13">
                  <c:v>20345</c:v>
                </c:pt>
                <c:pt idx="14">
                  <c:v>16971</c:v>
                </c:pt>
                <c:pt idx="15">
                  <c:v>12977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46-4B28-9190-923B9B24C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8533584"/>
        <c:axId val="378528992"/>
      </c:barChart>
      <c:catAx>
        <c:axId val="37853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528992"/>
        <c:crosses val="autoZero"/>
        <c:auto val="1"/>
        <c:lblAlgn val="ctr"/>
        <c:lblOffset val="100"/>
        <c:noMultiLvlLbl val="0"/>
      </c:catAx>
      <c:valAx>
        <c:axId val="378528992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>
                    <a:solidFill>
                      <a:sysClr val="windowText" lastClr="000000"/>
                    </a:solidFill>
                  </a:rPr>
                  <a:t>Number on TPT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crossAx val="37853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EFAEB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TB Preventive Treatment Cascade for Eligible PLHIV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8412050952277"/>
          <c:y val="9.278106277198947E-2"/>
          <c:w val="0.88072997812812948"/>
          <c:h val="0.720705849133076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PLHIV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Zimbabwe</c:v>
                </c:pt>
                <c:pt idx="1">
                  <c:v>Uganda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968690</c:v>
                </c:pt>
                <c:pt idx="1">
                  <c:v>1120271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F2-4925-87C0-A4FCB45251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Screened for TB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Zimbabwe</c:v>
                </c:pt>
                <c:pt idx="1">
                  <c:v>Uganda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653288</c:v>
                </c:pt>
                <c:pt idx="1">
                  <c:v>1067117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F2-4925-87C0-A4FCB45251F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TB Screen Negative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Zimbabwe</c:v>
                </c:pt>
                <c:pt idx="1">
                  <c:v>Uganda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604467</c:v>
                </c:pt>
                <c:pt idx="1">
                  <c:v>409084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F2-4925-87C0-A4FCB45251F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Initiated on TPT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Zimbabwe</c:v>
                </c:pt>
                <c:pt idx="1">
                  <c:v>Uganda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23270</c:v>
                </c:pt>
                <c:pt idx="1">
                  <c:v>19103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F2-4925-87C0-A4FCB45251F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Completed TPT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Zimbabwe</c:v>
                </c:pt>
                <c:pt idx="1">
                  <c:v>Uganda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17836</c:v>
                </c:pt>
                <c:pt idx="1">
                  <c:v>13419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F2-4925-87C0-A4FCB45251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6990336"/>
        <c:axId val="406995584"/>
      </c:barChart>
      <c:catAx>
        <c:axId val="40699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995584"/>
        <c:crosses val="autoZero"/>
        <c:auto val="1"/>
        <c:lblAlgn val="ctr"/>
        <c:lblOffset val="100"/>
        <c:noMultiLvlLbl val="0"/>
      </c:catAx>
      <c:valAx>
        <c:axId val="406995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Number of</a:t>
                </a:r>
                <a:r>
                  <a:rPr lang="en-US" sz="1600" baseline="0" dirty="0"/>
                  <a:t> PLHIV</a:t>
                </a:r>
                <a:endParaRPr lang="en-US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99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029650590551183E-2"/>
          <c:y val="0.8706969813793688"/>
          <c:w val="0.9235655757874015"/>
          <c:h val="0.11524051948569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22/07/2019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4C87D-B46E-4982-8397-329410851383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D3333-F4F9-407F-B550-17B90BB44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1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0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D3333-F4F9-407F-B550-17B90BB44C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3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8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5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6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6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90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97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23378-DDC4-476E-B925-4874018C37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4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CG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1"/>
          <a:stretch/>
        </p:blipFill>
        <p:spPr>
          <a:xfrm>
            <a:off x="0" y="1"/>
            <a:ext cx="12192000" cy="1219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386071"/>
            <a:ext cx="10972800" cy="1155779"/>
          </a:xfrm>
          <a:prstGeom prst="rect">
            <a:avLst/>
          </a:prstGeom>
        </p:spPr>
        <p:txBody>
          <a:bodyPr/>
          <a:lstStyle>
            <a:lvl1pPr algn="l">
              <a:lnSpc>
                <a:spcPts val="4000"/>
              </a:lnSpc>
              <a:defRPr sz="3733" b="1" baseline="0">
                <a:solidFill>
                  <a:srgbClr val="592C5F"/>
                </a:solidFill>
                <a:effectLst/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2859349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67" b="1" baseline="0">
                <a:solidFill>
                  <a:srgbClr val="592C5F"/>
                </a:solidFill>
                <a:effectLst/>
                <a:latin typeface="Calibri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3946019"/>
            <a:ext cx="8534400" cy="1295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67"/>
              </a:lnSpc>
              <a:buNone/>
              <a:defRPr sz="2400" baseline="0">
                <a:solidFill>
                  <a:srgbClr val="000000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09600" y="297978"/>
            <a:ext cx="920410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7"/>
              </a:lnSpc>
            </a:pPr>
            <a:r>
              <a:rPr lang="en-US" sz="24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Division of Global HIV &amp; TB</a:t>
            </a:r>
          </a:p>
          <a:p>
            <a:pPr>
              <a:lnSpc>
                <a:spcPts val="1867"/>
              </a:lnSpc>
            </a:pPr>
            <a:r>
              <a:rPr lang="en-US" sz="1867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Center for Global Health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/>
          <a:stretch/>
        </p:blipFill>
        <p:spPr>
          <a:xfrm>
            <a:off x="7125276" y="5727433"/>
            <a:ext cx="906451" cy="1016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104966"/>
            <a:ext cx="2832100" cy="96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809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7538"/>
            <a:ext cx="10972800" cy="686119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4000"/>
              </a:lnSpc>
              <a:defRPr sz="3733" b="1" baseline="0">
                <a:solidFill>
                  <a:srgbClr val="592C5F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CGH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6"/>
          <a:stretch/>
        </p:blipFill>
        <p:spPr>
          <a:xfrm>
            <a:off x="0" y="6662261"/>
            <a:ext cx="12192000" cy="195739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600" y="1327574"/>
            <a:ext cx="10972800" cy="4673177"/>
          </a:xfrm>
        </p:spPr>
        <p:txBody>
          <a:bodyPr/>
          <a:lstStyle>
            <a:lvl1pPr marL="457189" indent="-457189">
              <a:buClr>
                <a:srgbClr val="000000"/>
              </a:buClr>
              <a:buFont typeface="Arial" panose="020B0604020202020204" pitchFamily="34" charset="0"/>
              <a:buChar char="•"/>
              <a:defRPr sz="2667">
                <a:solidFill>
                  <a:srgbClr val="000000"/>
                </a:solidFill>
              </a:defRPr>
            </a:lvl1pPr>
            <a:lvl2pPr marL="990575" indent="-380990">
              <a:buClr>
                <a:srgbClr val="000000"/>
              </a:buClr>
              <a:buFont typeface="Wingdings" panose="05000000000000000000" pitchFamily="2" charset="2"/>
              <a:buChar char="§"/>
              <a:defRPr sz="2400">
                <a:solidFill>
                  <a:srgbClr val="000000"/>
                </a:solidFill>
              </a:defRPr>
            </a:lvl2pPr>
            <a:lvl3pPr marL="1523962" indent="-304792">
              <a:buClrTx/>
              <a:buFont typeface="Calibri" panose="020F0502020204030204" pitchFamily="34" charset="0"/>
              <a:buChar char="–"/>
              <a:defRPr sz="2133">
                <a:solidFill>
                  <a:srgbClr val="000000"/>
                </a:solidFill>
              </a:defRPr>
            </a:lvl3pPr>
            <a:lvl4pPr>
              <a:defRPr sz="2667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667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67">
                <a:solidFill>
                  <a:srgbClr val="000000"/>
                </a:solidFill>
              </a:defRPr>
            </a:lvl1pPr>
          </a:lstStyle>
          <a:p>
            <a:fld id="{40092A73-7026-4106-91D6-C4CEE6279C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4968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3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40092A73-7026-4106-91D6-C4CEE6279CD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00614417"/>
              </p:ext>
            </p:extLst>
          </p:nvPr>
        </p:nvGraphicFramePr>
        <p:xfrm>
          <a:off x="568412" y="150936"/>
          <a:ext cx="11240008" cy="602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84085" y="2785068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2"/>
                </a:solidFill>
              </a:rPr>
              <a:t>67%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4293" y="2873987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2"/>
                </a:solidFill>
              </a:rPr>
              <a:t>93%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2713" y="1314675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2"/>
                </a:solidFill>
              </a:rPr>
              <a:t>95%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96197" y="3671952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2"/>
                </a:solidFill>
              </a:rPr>
              <a:t>38%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8356" y="4541809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accent6"/>
                </a:solidFill>
              </a:rPr>
              <a:t>4%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12044" y="4541807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accent6"/>
                </a:solidFill>
              </a:rPr>
              <a:t>77%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01988" y="4555341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accent6"/>
                </a:solidFill>
              </a:rPr>
              <a:t>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89496" y="4555341"/>
            <a:ext cx="7602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accent6"/>
                </a:solidFill>
              </a:rPr>
              <a:t>70%</a:t>
            </a:r>
          </a:p>
        </p:txBody>
      </p:sp>
      <p:cxnSp>
        <p:nvCxnSpPr>
          <p:cNvPr id="16" name="Curved Connector 15"/>
          <p:cNvCxnSpPr/>
          <p:nvPr/>
        </p:nvCxnSpPr>
        <p:spPr>
          <a:xfrm rot="16200000" flipH="1">
            <a:off x="4041463" y="3564392"/>
            <a:ext cx="1477193" cy="477639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H="1">
            <a:off x="9298987" y="3952589"/>
            <a:ext cx="797077" cy="415072"/>
          </a:xfrm>
          <a:prstGeom prst="curved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480" y="39861"/>
            <a:ext cx="10691040" cy="1143000"/>
          </a:xfrm>
        </p:spPr>
        <p:txBody>
          <a:bodyPr/>
          <a:lstStyle/>
          <a:p>
            <a:pPr algn="l"/>
            <a:r>
              <a:rPr lang="en-US" dirty="0">
                <a:latin typeface="Calibri"/>
                <a:cs typeface="Calibri"/>
              </a:rPr>
              <a:t>Opportunities and Way Forward 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750480" y="1136650"/>
            <a:ext cx="6039611" cy="49428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400" b="1" dirty="0"/>
              <a:t>Opportunities  </a:t>
            </a:r>
          </a:p>
          <a:p>
            <a:pPr lvl="0"/>
            <a:r>
              <a:rPr lang="en-US" sz="2600" dirty="0"/>
              <a:t>6 month multi-scripting </a:t>
            </a:r>
          </a:p>
          <a:p>
            <a:r>
              <a:rPr lang="en-US" sz="2600" dirty="0"/>
              <a:t>3HP and short-course regimens</a:t>
            </a:r>
          </a:p>
          <a:p>
            <a:r>
              <a:rPr lang="en-US" sz="2600" dirty="0"/>
              <a:t>M&amp;E system</a:t>
            </a:r>
          </a:p>
          <a:p>
            <a:r>
              <a:rPr lang="en-US" sz="2600" dirty="0"/>
              <a:t>Supply chain</a:t>
            </a:r>
          </a:p>
          <a:p>
            <a:r>
              <a:rPr lang="en-US" sz="2600" dirty="0"/>
              <a:t>Community involvement</a:t>
            </a:r>
            <a:endParaRPr lang="en-US" sz="3100" b="1" dirty="0"/>
          </a:p>
          <a:p>
            <a:pPr marL="0" indent="0">
              <a:buNone/>
            </a:pPr>
            <a:r>
              <a:rPr lang="en-US" sz="3100" b="1" dirty="0"/>
              <a:t>Way Forward </a:t>
            </a:r>
          </a:p>
          <a:p>
            <a:r>
              <a:rPr lang="en-US" sz="2600" dirty="0"/>
              <a:t>TPT Tool Kit </a:t>
            </a:r>
          </a:p>
          <a:p>
            <a:r>
              <a:rPr lang="en-US" sz="2600" dirty="0"/>
              <a:t>Collaborate with GF and partners to reduce 3HP cost</a:t>
            </a:r>
          </a:p>
          <a:p>
            <a:r>
              <a:rPr lang="en-US" sz="2600" dirty="0"/>
              <a:t>DSD as an opportunity for TPT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40092A73-7026-4106-91D6-C4CEE6279CD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https://www.cdc.gov/globalhivtb/images/39739_1406437886361_3127852_n_katherine-l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68" y="1182861"/>
            <a:ext cx="5896231" cy="4413983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838201" y="4183530"/>
            <a:ext cx="7576671" cy="15784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>
                <a:solidFill>
                  <a:prstClr val="black"/>
                </a:solidFill>
              </a:rPr>
              <a:t>For more information, please contact: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>
                <a:solidFill>
                  <a:prstClr val="black"/>
                </a:solidFill>
              </a:rPr>
              <a:t>Hank Tomlinson, Ph.D.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>
                <a:solidFill>
                  <a:prstClr val="black"/>
                </a:solidFill>
              </a:rPr>
              <a:t>hjg7@cdc.gov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67" dirty="0">
                <a:solidFill>
                  <a:prstClr val="black"/>
                </a:solidFill>
              </a:rPr>
              <a:t>Office of the Director, Division of Global HIV &amp; TB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2" y="1831986"/>
            <a:ext cx="5439030" cy="19389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dirty="0" err="1"/>
              <a:t>Cuc</a:t>
            </a:r>
            <a:r>
              <a:rPr lang="en-US" sz="2400" dirty="0"/>
              <a:t> Hong Tran</a:t>
            </a:r>
          </a:p>
          <a:p>
            <a:r>
              <a:rPr lang="en-US" sz="2400" dirty="0"/>
              <a:t>Bill Coggin</a:t>
            </a:r>
          </a:p>
          <a:p>
            <a:r>
              <a:rPr lang="en-US" sz="2400" dirty="0" err="1"/>
              <a:t>Sarita</a:t>
            </a:r>
            <a:r>
              <a:rPr lang="en-US" sz="2400" dirty="0"/>
              <a:t> Shah</a:t>
            </a:r>
          </a:p>
          <a:p>
            <a:r>
              <a:rPr lang="en-US" sz="2400" dirty="0"/>
              <a:t>Adam Macneil</a:t>
            </a:r>
          </a:p>
          <a:p>
            <a:r>
              <a:rPr lang="en-US" sz="2400" dirty="0"/>
              <a:t>Anand Date</a:t>
            </a:r>
          </a:p>
          <a:p>
            <a:r>
              <a:rPr lang="en-US" sz="2400" dirty="0" err="1"/>
              <a:t>Minesh</a:t>
            </a:r>
            <a:r>
              <a:rPr lang="en-US" sz="2400" dirty="0"/>
              <a:t> Shah</a:t>
            </a:r>
          </a:p>
          <a:p>
            <a:r>
              <a:rPr lang="en-US" sz="2400" dirty="0"/>
              <a:t>Brittany Moore</a:t>
            </a:r>
          </a:p>
          <a:p>
            <a:r>
              <a:rPr lang="en-US" sz="2400" dirty="0"/>
              <a:t>Susan </a:t>
            </a:r>
            <a:r>
              <a:rPr lang="en-US" sz="2400" dirty="0" smtClean="0"/>
              <a:t>Maloney</a:t>
            </a:r>
          </a:p>
          <a:p>
            <a:r>
              <a:rPr lang="en-US" sz="2400" dirty="0" smtClean="0"/>
              <a:t>Tony </a:t>
            </a:r>
            <a:r>
              <a:rPr lang="en-US" sz="2400" dirty="0" err="1" smtClean="0"/>
              <a:t>Ao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4528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029" y="1833409"/>
            <a:ext cx="10363200" cy="1470025"/>
          </a:xfrm>
        </p:spPr>
        <p:txBody>
          <a:bodyPr/>
          <a:lstStyle/>
          <a:p>
            <a:r>
              <a:rPr lang="en-US" sz="4800" dirty="0">
                <a:latin typeface="Calibri"/>
                <a:cs typeface="Calibri"/>
              </a:rPr>
              <a:t>5 Million by 2020: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Calibri"/>
                <a:cs typeface="Calibri"/>
              </a:rPr>
              <a:t>PEPFAR TB Preventive Treatment (TPT) Priorities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96962"/>
            <a:ext cx="8534400" cy="1589386"/>
          </a:xfrm>
        </p:spPr>
        <p:txBody>
          <a:bodyPr>
            <a:normAutofit fontScale="47500" lnSpcReduction="20000"/>
          </a:bodyPr>
          <a:lstStyle/>
          <a:p>
            <a:r>
              <a:rPr lang="en-US" sz="5800" dirty="0"/>
              <a:t>Hank Tomlinson, Ph.D.</a:t>
            </a:r>
          </a:p>
          <a:p>
            <a:r>
              <a:rPr lang="en-US" sz="3300" dirty="0"/>
              <a:t>Director, Division of Global HIV &amp; TB</a:t>
            </a:r>
          </a:p>
          <a:p>
            <a:r>
              <a:rPr lang="en-US" sz="3300" dirty="0"/>
              <a:t>Centers for Disease Control and Prevention</a:t>
            </a:r>
          </a:p>
          <a:p>
            <a:endParaRPr lang="en-US" dirty="0"/>
          </a:p>
          <a:p>
            <a:r>
              <a:rPr lang="en-US" sz="2900" dirty="0"/>
              <a:t>CQUIN Satellite – DSD and TB/HIV </a:t>
            </a:r>
          </a:p>
          <a:p>
            <a:r>
              <a:rPr lang="en-US" sz="2900" dirty="0"/>
              <a:t>Monday, July 22, 18:30 – 20:30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84" y="5086348"/>
            <a:ext cx="8792316" cy="17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3"/>
          <p:cNvSpPr txBox="1">
            <a:spLocks/>
          </p:cNvSpPr>
          <p:nvPr/>
        </p:nvSpPr>
        <p:spPr>
          <a:xfrm>
            <a:off x="9189155" y="634506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Myriad Web Pro" panose="020B0503030403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9pPr>
          </a:lstStyle>
          <a:p>
            <a:fld id="{40092A73-7026-4106-91D6-C4CEE6279CDD}" type="slidenum">
              <a:rPr lang="en-US" sz="1867"/>
              <a:pPr/>
              <a:t>3</a:t>
            </a:fld>
            <a:endParaRPr lang="en-US" sz="1867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5" y="0"/>
            <a:ext cx="10915530" cy="6139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3253" y="643719"/>
            <a:ext cx="5399903" cy="4852547"/>
          </a:xfrm>
          <a:prstGeom prst="rect">
            <a:avLst/>
          </a:prstGeom>
          <a:solidFill>
            <a:srgbClr val="007D57">
              <a:alpha val="40000"/>
            </a:srgb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anose="020F0502020204030204" pitchFamily="34" charset="0"/>
                <a:ea typeface="HeiT" panose="020B0502000000000001"/>
                <a:cs typeface="Calibri" panose="020F0502020204030204" pitchFamily="34" charset="0"/>
              </a:rPr>
              <a:t>“If a new ART regimen were shown to reduce mortality by 37%, the demand for immediate access from clinicians, programmes, international agencies, and the advocacy community would be deafening.</a:t>
            </a:r>
          </a:p>
          <a:p>
            <a:pPr algn="ctr" defTabSz="914354">
              <a:defRPr/>
            </a:pPr>
            <a:r>
              <a:rPr lang="en-US" sz="2400" b="1" i="1" dirty="0">
                <a:solidFill>
                  <a:srgbClr val="FFFFFF"/>
                </a:solidFill>
                <a:latin typeface="Calibri" panose="020F0502020204030204" pitchFamily="34" charset="0"/>
                <a:ea typeface="HeiT" panose="020B0502000000000001"/>
                <a:cs typeface="Calibri" panose="020F0502020204030204" pitchFamily="34" charset="0"/>
              </a:rPr>
              <a:t>The faint whispers for IPT must be amplified and action must be taken to reduce deaths from such an eminently preventable disease.”</a:t>
            </a:r>
          </a:p>
          <a:p>
            <a:pPr algn="r" defTabSz="914354">
              <a:defRPr/>
            </a:pPr>
            <a:endParaRPr lang="en-US" sz="3200" b="1" i="1" dirty="0">
              <a:solidFill>
                <a:srgbClr val="FFFFFF"/>
              </a:solidFill>
              <a:ea typeface="HeiT" panose="020B0502000000000001"/>
            </a:endParaRPr>
          </a:p>
          <a:p>
            <a:pPr algn="ctr" defTabSz="914354">
              <a:defRPr/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  <a:ea typeface="HeiT" panose="020B0502000000000001"/>
                <a:cs typeface="Calibri" panose="020F0502020204030204" pitchFamily="34" charset="0"/>
              </a:rPr>
              <a:t>Richard E. Chaisson, Jonathan E. Golub</a:t>
            </a:r>
          </a:p>
          <a:p>
            <a:pPr algn="ctr" defTabSz="914354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HeiT" panose="020B0502000000000001"/>
                <a:cs typeface="Calibri" panose="020F0502020204030204" pitchFamily="34" charset="0"/>
              </a:rPr>
              <a:t>Lancet Glob Health. 2017 Nov;5(11):e1048-e1049</a:t>
            </a:r>
            <a:endParaRPr lang="en-US" sz="2133" dirty="0">
              <a:solidFill>
                <a:prstClr val="white"/>
              </a:solidFill>
              <a:effectLst>
                <a:outerShdw blurRad="88900" dist="38100" dir="5400000" sx="102000" sy="102000" algn="t" rotWithShape="0">
                  <a:prstClr val="black">
                    <a:alpha val="40000"/>
                  </a:prstClr>
                </a:outerShdw>
              </a:effectLst>
              <a:latin typeface="HeiT" panose="020B0502000000000001" pitchFamily="34" charset="-120"/>
              <a:ea typeface="HeiT" panose="020B05020000000000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18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57" y="1366715"/>
            <a:ext cx="4856798" cy="33325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69184" y="4135600"/>
            <a:ext cx="4995601" cy="1590115"/>
          </a:xfrm>
          <a:prstGeom prst="rect">
            <a:avLst/>
          </a:prstGeom>
          <a:solidFill>
            <a:srgbClr val="B5093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2"/>
                </a:solidFill>
                <a:latin typeface="Calibri" panose="020F0502020204030204" pitchFamily="34" charset="0"/>
              </a:rPr>
              <a:t>$22.7 million</a:t>
            </a:r>
          </a:p>
          <a:p>
            <a:pPr algn="ctr"/>
            <a:r>
              <a:rPr lang="en-US" sz="3733" dirty="0">
                <a:solidFill>
                  <a:schemeClr val="bg2"/>
                </a:solidFill>
                <a:latin typeface="Calibri" panose="020F0502020204030204" pitchFamily="34" charset="0"/>
              </a:rPr>
              <a:t>for TPT commodities </a:t>
            </a:r>
            <a:endParaRPr lang="en-US" sz="5867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8283" y="1366715"/>
            <a:ext cx="6837405" cy="2595647"/>
          </a:xfrm>
          <a:prstGeom prst="rect">
            <a:avLst/>
          </a:prstGeom>
          <a:solidFill>
            <a:srgbClr val="5E97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2"/>
                </a:solidFill>
                <a:latin typeface="Calibri" panose="020F0502020204030204" pitchFamily="34" charset="0"/>
              </a:rPr>
              <a:t>14 million PLHIV </a:t>
            </a:r>
          </a:p>
          <a:p>
            <a:pPr algn="ctr"/>
            <a:r>
              <a:rPr lang="en-US" sz="3733" dirty="0">
                <a:solidFill>
                  <a:schemeClr val="bg2"/>
                </a:solidFill>
                <a:latin typeface="Calibri" panose="020F0502020204030204" pitchFamily="34" charset="0"/>
              </a:rPr>
              <a:t>to complete at least</a:t>
            </a:r>
            <a:r>
              <a:rPr lang="en-US" sz="4267" dirty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bg2"/>
                </a:solidFill>
                <a:latin typeface="Calibri" panose="020F0502020204030204" pitchFamily="34" charset="0"/>
              </a:rPr>
              <a:t>ONE course of TPT</a:t>
            </a:r>
          </a:p>
        </p:txBody>
      </p:sp>
      <p:sp>
        <p:nvSpPr>
          <p:cNvPr id="57" name="Slide Number Placeholder 3"/>
          <p:cNvSpPr txBox="1">
            <a:spLocks/>
          </p:cNvSpPr>
          <p:nvPr/>
        </p:nvSpPr>
        <p:spPr>
          <a:xfrm>
            <a:off x="9189155" y="634506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Myriad Web Pro" panose="020B0503030403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9pPr>
          </a:lstStyle>
          <a:p>
            <a:fld id="{40092A73-7026-4106-91D6-C4CEE6279CDD}" type="slidenum">
              <a:rPr lang="en-US" sz="1867"/>
              <a:pPr/>
              <a:t>4</a:t>
            </a:fld>
            <a:endParaRPr lang="en-US" sz="1867" dirty="0"/>
          </a:p>
        </p:txBody>
      </p:sp>
      <p:sp>
        <p:nvSpPr>
          <p:cNvPr id="29" name="Rectangle 28"/>
          <p:cNvSpPr/>
          <p:nvPr/>
        </p:nvSpPr>
        <p:spPr>
          <a:xfrm>
            <a:off x="7177157" y="4805370"/>
            <a:ext cx="4856798" cy="1231106"/>
          </a:xfrm>
          <a:prstGeom prst="rect">
            <a:avLst/>
          </a:prstGeom>
          <a:solidFill>
            <a:srgbClr val="B9AB97"/>
          </a:solidFill>
          <a:ln>
            <a:noFill/>
          </a:ln>
        </p:spPr>
        <p:txBody>
          <a:bodyPr wrap="square" anchor="t">
            <a:spAutoFit/>
          </a:bodyPr>
          <a:lstStyle/>
          <a:p>
            <a:pPr defTabSz="914377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“If immediate ART is the cornerstone of PEPFAR’s TB/HIV efforts, then TB infection control and TB preventive therapy are the capstones…”</a:t>
            </a:r>
          </a:p>
          <a:p>
            <a:pPr defTabSz="914377">
              <a:defRPr/>
            </a:pPr>
            <a:r>
              <a:rPr lang="en-US" sz="1400" b="1" i="1" dirty="0">
                <a:solidFill>
                  <a:srgbClr val="000000"/>
                </a:solidFill>
                <a:latin typeface="Calibri"/>
                <a:cs typeface="Calibri"/>
              </a:rPr>
              <a:t>UNGA September 2018 </a:t>
            </a:r>
            <a:r>
              <a:rPr lang="en-US" sz="2000" b="1" i="1" dirty="0">
                <a:solidFill>
                  <a:srgbClr val="000000"/>
                </a:solidFill>
                <a:latin typeface="Calibri"/>
                <a:cs typeface="Calibri"/>
              </a:rPr>
              <a:t>  </a:t>
            </a:r>
            <a:r>
              <a:rPr lang="en-US" b="1" dirty="0">
                <a:solidFill>
                  <a:srgbClr val="000000"/>
                </a:solidFill>
                <a:latin typeface="Calibri"/>
                <a:cs typeface="Calibri"/>
              </a:rPr>
              <a:t>     -Ambassador Deborah Birx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0480" y="162320"/>
            <a:ext cx="1069104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"/>
                <a:cs typeface="Calibri"/>
              </a:rPr>
              <a:t>U.S. President’s Emergency Plan for AIDS Relief’s (PEPFAR) Commitment to TPT </a:t>
            </a:r>
          </a:p>
        </p:txBody>
      </p:sp>
    </p:spTree>
    <p:extLst>
      <p:ext uri="{BB962C8B-B14F-4D97-AF65-F5344CB8AC3E}">
        <p14:creationId xmlns:p14="http://schemas.microsoft.com/office/powerpoint/2010/main" val="311908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5"/>
          <p:cNvGraphicFramePr>
            <a:graphicFrameLocks/>
          </p:cNvGraphicFramePr>
          <p:nvPr/>
        </p:nvGraphicFramePr>
        <p:xfrm>
          <a:off x="126462" y="827129"/>
          <a:ext cx="11906655" cy="559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0480" y="274639"/>
            <a:ext cx="10691040" cy="64075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PEPFAR has set ambitious targets for TPT acceleration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40092A73-7026-4106-91D6-C4CEE6279CDD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792627" y="5096838"/>
            <a:ext cx="9126562" cy="1050588"/>
            <a:chOff x="2616740" y="5301574"/>
            <a:chExt cx="9315642" cy="1050588"/>
          </a:xfrm>
        </p:grpSpPr>
        <p:sp>
          <p:nvSpPr>
            <p:cNvPr id="10" name="Rectangle 9"/>
            <p:cNvSpPr/>
            <p:nvPr/>
          </p:nvSpPr>
          <p:spPr>
            <a:xfrm>
              <a:off x="2616740" y="6070060"/>
              <a:ext cx="9315642" cy="282102"/>
            </a:xfrm>
            <a:prstGeom prst="rect">
              <a:avLst/>
            </a:prstGeom>
            <a:solidFill>
              <a:srgbClr val="005DA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b="1" dirty="0">
                  <a:solidFill>
                    <a:prstClr val="white"/>
                  </a:solidFill>
                  <a:latin typeface="Calibri" panose="020F0502020204030204"/>
                </a:rPr>
                <a:t>22 PEPFAR-Supported Countries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616740" y="5301574"/>
              <a:ext cx="0" cy="1050588"/>
            </a:xfrm>
            <a:prstGeom prst="line">
              <a:avLst/>
            </a:prstGeom>
            <a:ln w="28575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1932382" y="5301574"/>
              <a:ext cx="0" cy="1050588"/>
            </a:xfrm>
            <a:prstGeom prst="line">
              <a:avLst/>
            </a:prstGeom>
            <a:ln w="28575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/>
          <p:cNvSpPr/>
          <p:nvPr/>
        </p:nvSpPr>
        <p:spPr>
          <a:xfrm>
            <a:off x="1156912" y="1878227"/>
            <a:ext cx="2919656" cy="2255781"/>
          </a:xfrm>
          <a:prstGeom prst="ellipse">
            <a:avLst/>
          </a:prstGeom>
          <a:solidFill>
            <a:srgbClr val="5E9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dirty="0">
                <a:solidFill>
                  <a:schemeClr val="bg2"/>
                </a:solidFill>
                <a:latin typeface="Calibri" panose="020F0502020204030204"/>
              </a:rPr>
              <a:t>68%</a:t>
            </a:r>
          </a:p>
          <a:p>
            <a:pPr algn="ctr" defTabSz="914377"/>
            <a:r>
              <a:rPr lang="en-US" sz="1600" b="1" dirty="0">
                <a:solidFill>
                  <a:schemeClr val="bg2"/>
                </a:solidFill>
                <a:latin typeface="Calibri" panose="020F0502020204030204"/>
              </a:rPr>
              <a:t>Global TPT Courses Initiated in PEPFAR-supported Countries in 2017</a:t>
            </a:r>
          </a:p>
        </p:txBody>
      </p:sp>
      <p:sp>
        <p:nvSpPr>
          <p:cNvPr id="14" name="Oval 13"/>
          <p:cNvSpPr/>
          <p:nvPr/>
        </p:nvSpPr>
        <p:spPr>
          <a:xfrm>
            <a:off x="4997427" y="915397"/>
            <a:ext cx="2848364" cy="2173793"/>
          </a:xfrm>
          <a:prstGeom prst="ellipse">
            <a:avLst/>
          </a:prstGeom>
          <a:solidFill>
            <a:srgbClr val="53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333" b="1" dirty="0">
                <a:solidFill>
                  <a:prstClr val="white"/>
                </a:solidFill>
                <a:latin typeface="Calibri" panose="020F0502020204030204"/>
              </a:rPr>
              <a:t>4x</a:t>
            </a:r>
          </a:p>
          <a:p>
            <a:pPr algn="ctr" defTabSz="914377"/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Target: TPT Courses </a:t>
            </a:r>
            <a:r>
              <a:rPr lang="en-US" sz="1600" b="1" i="1" u="sng" dirty="0">
                <a:solidFill>
                  <a:prstClr val="white"/>
                </a:solidFill>
                <a:latin typeface="Calibri" panose="020F0502020204030204"/>
              </a:rPr>
              <a:t>Completed</a:t>
            </a:r>
            <a:r>
              <a:rPr lang="en-US" sz="1600" b="1" dirty="0">
                <a:solidFill>
                  <a:prstClr val="white"/>
                </a:solidFill>
                <a:latin typeface="Calibri" panose="020F0502020204030204"/>
              </a:rPr>
              <a:t>  (FY19) compared with Past Achievement</a:t>
            </a: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2843096" y="5561126"/>
            <a:ext cx="3471207" cy="304198"/>
          </a:xfrm>
          <a:prstGeom prst="rect">
            <a:avLst/>
          </a:prstGeom>
        </p:spPr>
        <p:txBody>
          <a:bodyPr vert="horz" lIns="51435" tIns="25719" rIns="51435" bIns="2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defRPr/>
            </a:pPr>
            <a:r>
              <a:rPr lang="en-US" sz="1067" dirty="0">
                <a:solidFill>
                  <a:srgbClr val="44546A"/>
                </a:solidFill>
                <a:latin typeface="Calibri" panose="020F0502020204030204"/>
              </a:rPr>
              <a:t>*No data reported for Botswana, Cameroon, </a:t>
            </a:r>
          </a:p>
          <a:p>
            <a:pPr defTabSz="685766">
              <a:defRPr/>
            </a:pPr>
            <a:r>
              <a:rPr lang="en-US" sz="1067" dirty="0">
                <a:solidFill>
                  <a:srgbClr val="44546A"/>
                </a:solidFill>
                <a:latin typeface="Calibri" panose="020F0502020204030204"/>
              </a:rPr>
              <a:t>Cote d’Ivoire, Malawi, Rwanda, South Sudan, and Ukraine</a:t>
            </a:r>
          </a:p>
        </p:txBody>
      </p:sp>
    </p:spTree>
    <p:extLst>
      <p:ext uri="{BB962C8B-B14F-4D97-AF65-F5344CB8AC3E}">
        <p14:creationId xmlns:p14="http://schemas.microsoft.com/office/powerpoint/2010/main" val="24935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182143" y="1441049"/>
            <a:ext cx="2686359" cy="4453124"/>
          </a:xfrm>
          <a:prstGeom prst="rect">
            <a:avLst/>
          </a:prstGeom>
          <a:solidFill>
            <a:srgbClr val="53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u="sng" dirty="0">
                <a:solidFill>
                  <a:prstClr val="white"/>
                </a:solidFill>
                <a:latin typeface="Calibri" panose="020F0502020204030204"/>
              </a:rPr>
              <a:t>Eligible for ART DSD</a:t>
            </a:r>
          </a:p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◊ Multi-month ART</a:t>
            </a: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3 » 6 months</a:t>
            </a:r>
          </a:p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◊ Medical visits</a:t>
            </a: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every 6 months</a:t>
            </a:r>
          </a:p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◊  Fewer clinical touches by any health worker</a:t>
            </a:r>
          </a:p>
          <a:p>
            <a:pPr algn="ctr" defTabSz="914377"/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◊ DSD enrollments rapidly increasing with improved viral load coverage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6977" y="26026"/>
            <a:ext cx="10691040" cy="80781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dirty="0">
                <a:cs typeface="Calibri" panose="020F0502020204030204" pitchFamily="34" charset="0"/>
              </a:rPr>
              <a:t>B</a:t>
            </a:r>
            <a:r>
              <a:rPr lang="en-US" b="1" dirty="0">
                <a:cs typeface="Calibri" panose="020F0502020204030204" pitchFamily="34" charset="0"/>
              </a:rPr>
              <a:t>ringing TPT </a:t>
            </a:r>
            <a:r>
              <a:rPr lang="en-US" dirty="0">
                <a:cs typeface="Calibri" panose="020F0502020204030204" pitchFamily="34" charset="0"/>
              </a:rPr>
              <a:t>to</a:t>
            </a:r>
            <a:r>
              <a:rPr lang="en-US" b="1" dirty="0">
                <a:cs typeface="Calibri" panose="020F0502020204030204" pitchFamily="34" charset="0"/>
              </a:rPr>
              <a:t> PLHIV in ART DSD Models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 defTabSz="914377"/>
            <a:fld id="{6039E477-088D-487D-A482-1547B74FD15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Oval 4"/>
          <p:cNvSpPr/>
          <p:nvPr/>
        </p:nvSpPr>
        <p:spPr>
          <a:xfrm>
            <a:off x="636410" y="1076161"/>
            <a:ext cx="3420413" cy="3264949"/>
          </a:xfrm>
          <a:prstGeom prst="ellipse">
            <a:avLst/>
          </a:prstGeom>
          <a:solidFill>
            <a:srgbClr val="5E9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14 M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PLHIV on ART</a:t>
            </a:r>
          </a:p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Supported by PEPFAR</a:t>
            </a:r>
          </a:p>
        </p:txBody>
      </p:sp>
      <p:sp>
        <p:nvSpPr>
          <p:cNvPr id="6" name="Curved Down Arrow 5"/>
          <p:cNvSpPr/>
          <p:nvPr/>
        </p:nvSpPr>
        <p:spPr>
          <a:xfrm>
            <a:off x="3388877" y="994290"/>
            <a:ext cx="2306386" cy="548639"/>
          </a:xfrm>
          <a:prstGeom prst="curvedDownArrow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34824" y="1268621"/>
            <a:ext cx="3048809" cy="2707600"/>
          </a:xfrm>
          <a:prstGeom prst="ellipse">
            <a:avLst/>
          </a:prstGeom>
          <a:solidFill>
            <a:srgbClr val="B50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400" dirty="0">
                <a:solidFill>
                  <a:prstClr val="white"/>
                </a:solidFill>
                <a:latin typeface="Calibri" panose="020F0502020204030204"/>
              </a:rPr>
              <a:t>12.5 M</a:t>
            </a:r>
          </a:p>
          <a:p>
            <a:pPr algn="ctr" defTabSz="914377"/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Viral Suppression</a:t>
            </a:r>
          </a:p>
        </p:txBody>
      </p:sp>
      <p:sp>
        <p:nvSpPr>
          <p:cNvPr id="8" name="Curved Down Arrow 7"/>
          <p:cNvSpPr/>
          <p:nvPr/>
        </p:nvSpPr>
        <p:spPr>
          <a:xfrm>
            <a:off x="7223973" y="857136"/>
            <a:ext cx="2342657" cy="548639"/>
          </a:xfrm>
          <a:prstGeom prst="curvedDownArrow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98380" y="3793524"/>
            <a:ext cx="2551197" cy="2244014"/>
          </a:xfrm>
          <a:prstGeom prst="ellipse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400" dirty="0">
                <a:solidFill>
                  <a:schemeClr val="bg2"/>
                </a:solidFill>
                <a:latin typeface="Calibri" panose="020F0502020204030204"/>
              </a:rPr>
              <a:t>1.2 M</a:t>
            </a:r>
            <a:endParaRPr lang="en-US" dirty="0">
              <a:solidFill>
                <a:schemeClr val="bg2"/>
              </a:solidFill>
              <a:latin typeface="Calibri" panose="020F0502020204030204"/>
            </a:endParaRPr>
          </a:p>
          <a:p>
            <a:pPr algn="ctr" defTabSz="914377"/>
            <a:r>
              <a:rPr lang="en-US" sz="2000" dirty="0">
                <a:solidFill>
                  <a:schemeClr val="bg2"/>
                </a:solidFill>
                <a:latin typeface="Calibri" panose="020F0502020204030204"/>
              </a:rPr>
              <a:t>New on ART Target</a:t>
            </a:r>
          </a:p>
          <a:p>
            <a:pPr algn="ctr" defTabSz="914377"/>
            <a:r>
              <a:rPr lang="en-US" sz="2000" dirty="0">
                <a:solidFill>
                  <a:schemeClr val="bg2"/>
                </a:solidFill>
                <a:latin typeface="Calibri" panose="020F0502020204030204"/>
              </a:rPr>
              <a:t>FY19</a:t>
            </a:r>
          </a:p>
        </p:txBody>
      </p:sp>
      <p:sp>
        <p:nvSpPr>
          <p:cNvPr id="11" name="Oval 10"/>
          <p:cNvSpPr/>
          <p:nvPr/>
        </p:nvSpPr>
        <p:spPr>
          <a:xfrm>
            <a:off x="5263468" y="3551453"/>
            <a:ext cx="2720165" cy="2433292"/>
          </a:xfrm>
          <a:prstGeom prst="ellipse">
            <a:avLst/>
          </a:prstGeom>
          <a:solidFill>
            <a:srgbClr val="B9AB97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5400" dirty="0">
                <a:solidFill>
                  <a:srgbClr val="000000"/>
                </a:solidFill>
                <a:latin typeface="Calibri" panose="020F0502020204030204"/>
              </a:rPr>
              <a:t>3.3 M</a:t>
            </a:r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Start TPT Target</a:t>
            </a:r>
          </a:p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Calibri" panose="020F0502020204030204"/>
              </a:rPr>
              <a:t>FY19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66188" y="4863189"/>
            <a:ext cx="1097280" cy="0"/>
          </a:xfrm>
          <a:prstGeom prst="straightConnector1">
            <a:avLst/>
          </a:prstGeom>
          <a:ln w="76200">
            <a:solidFill>
              <a:srgbClr val="005D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599746" y="2308544"/>
            <a:ext cx="1892000" cy="1855984"/>
          </a:xfrm>
          <a:prstGeom prst="straightConnector1">
            <a:avLst/>
          </a:prstGeom>
          <a:ln w="76200">
            <a:solidFill>
              <a:srgbClr val="532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21689" y="3273798"/>
            <a:ext cx="1944941" cy="1006805"/>
          </a:xfrm>
          <a:prstGeom prst="straightConnector1">
            <a:avLst/>
          </a:prstGeom>
          <a:ln w="76200">
            <a:solidFill>
              <a:srgbClr val="532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621689" y="4388568"/>
            <a:ext cx="1642124" cy="128139"/>
          </a:xfrm>
          <a:prstGeom prst="straightConnector1">
            <a:avLst/>
          </a:prstGeom>
          <a:ln w="76200">
            <a:solidFill>
              <a:srgbClr val="532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621689" y="4528357"/>
            <a:ext cx="1591742" cy="636261"/>
          </a:xfrm>
          <a:prstGeom prst="straightConnector1">
            <a:avLst/>
          </a:prstGeom>
          <a:ln w="76200">
            <a:solidFill>
              <a:srgbClr val="532E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81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8243328" y="3054793"/>
            <a:ext cx="3948672" cy="3082243"/>
          </a:xfrm>
          <a:prstGeom prst="rect">
            <a:avLst/>
          </a:prstGeom>
          <a:solidFill>
            <a:srgbClr val="C4B7A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/>
          <p:cNvSpPr/>
          <p:nvPr/>
        </p:nvSpPr>
        <p:spPr>
          <a:xfrm>
            <a:off x="4066032" y="3093553"/>
            <a:ext cx="4184018" cy="3043483"/>
          </a:xfrm>
          <a:prstGeom prst="rect">
            <a:avLst/>
          </a:prstGeom>
          <a:solidFill>
            <a:srgbClr val="E8E3DC"/>
          </a:solidFill>
          <a:ln>
            <a:solidFill>
              <a:srgbClr val="E8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/>
          <p:cNvSpPr/>
          <p:nvPr/>
        </p:nvSpPr>
        <p:spPr>
          <a:xfrm>
            <a:off x="4727" y="3073030"/>
            <a:ext cx="4061305" cy="3064006"/>
          </a:xfrm>
          <a:prstGeom prst="rect">
            <a:avLst/>
          </a:prstGeom>
          <a:solidFill>
            <a:srgbClr val="C4B7AE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ectangle 39"/>
          <p:cNvSpPr/>
          <p:nvPr/>
        </p:nvSpPr>
        <p:spPr>
          <a:xfrm>
            <a:off x="4077664" y="11402"/>
            <a:ext cx="4204598" cy="3076407"/>
          </a:xfrm>
          <a:prstGeom prst="rect">
            <a:avLst/>
          </a:prstGeom>
          <a:solidFill>
            <a:srgbClr val="C4B7AE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n>
                <a:solidFill>
                  <a:srgbClr val="CCDCFB"/>
                </a:solidFill>
              </a:ln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-642" y="565"/>
            <a:ext cx="4078305" cy="3087808"/>
          </a:xfrm>
          <a:prstGeom prst="rect">
            <a:avLst/>
          </a:prstGeom>
          <a:solidFill>
            <a:srgbClr val="53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/>
          </a:p>
        </p:txBody>
      </p:sp>
      <p:sp>
        <p:nvSpPr>
          <p:cNvPr id="42" name="Rectangle 41"/>
          <p:cNvSpPr/>
          <p:nvPr/>
        </p:nvSpPr>
        <p:spPr>
          <a:xfrm>
            <a:off x="8250050" y="0"/>
            <a:ext cx="3941950" cy="3073030"/>
          </a:xfrm>
          <a:prstGeom prst="rect">
            <a:avLst/>
          </a:prstGeom>
          <a:solidFill>
            <a:srgbClr val="E8E3DC">
              <a:alpha val="96000"/>
            </a:srgbClr>
          </a:solidFill>
          <a:ln>
            <a:solidFill>
              <a:srgbClr val="E8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77664" y="-137132"/>
            <a:ext cx="104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32E63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43328" y="-197432"/>
            <a:ext cx="104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32E63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37355" y="2967620"/>
            <a:ext cx="104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32E63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41164" y="2981714"/>
            <a:ext cx="104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32E63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754" y="3013037"/>
            <a:ext cx="104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32E63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29928" y="73297"/>
            <a:ext cx="341797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0000"/>
                </a:solidFill>
                <a:latin typeface="Calibri" panose="020F0502020204030204" pitchFamily="34" charset="0"/>
              </a:rPr>
              <a:t>Baseline Country Assessment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767805" y="26494"/>
            <a:ext cx="339569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000000"/>
                </a:solidFill>
                <a:latin typeface="Calibri" panose="020F0502020204030204" pitchFamily="34" charset="0"/>
              </a:rPr>
              <a:t>TPT Implementation Toolkit and Operational Guide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710312" y="3225830"/>
            <a:ext cx="375023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0000"/>
                </a:solidFill>
                <a:latin typeface="Calibri" panose="020F0502020204030204" pitchFamily="34" charset="0"/>
              </a:rPr>
              <a:t>Advance</a:t>
            </a:r>
          </a:p>
        </p:txBody>
      </p:sp>
      <p:sp>
        <p:nvSpPr>
          <p:cNvPr id="57" name="Slide Number Placeholder 3"/>
          <p:cNvSpPr txBox="1">
            <a:spLocks/>
          </p:cNvSpPr>
          <p:nvPr/>
        </p:nvSpPr>
        <p:spPr>
          <a:xfrm>
            <a:off x="9189155" y="634506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Myriad Web Pro" panose="020B0503030403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Myriad Web Pro" panose="020B0503030403020204" pitchFamily="34" charset="0"/>
                <a:ea typeface="+mn-ea"/>
                <a:cs typeface="+mn-cs"/>
              </a:defRPr>
            </a:lvl9pPr>
          </a:lstStyle>
          <a:p>
            <a:fld id="{40092A73-7026-4106-91D6-C4CEE6279CDD}" type="slidenum">
              <a:rPr lang="en-US" sz="1867"/>
              <a:pPr/>
              <a:t>7</a:t>
            </a:fld>
            <a:endParaRPr lang="en-US" sz="1867" dirty="0"/>
          </a:p>
        </p:txBody>
      </p:sp>
      <p:sp>
        <p:nvSpPr>
          <p:cNvPr id="9" name="TextBox 8"/>
          <p:cNvSpPr txBox="1"/>
          <p:nvPr/>
        </p:nvSpPr>
        <p:spPr>
          <a:xfrm>
            <a:off x="285434" y="138022"/>
            <a:ext cx="3414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2"/>
                </a:solidFill>
                <a:latin typeface="Calibri" panose="020F0502020204030204" pitchFamily="34" charset="0"/>
              </a:rPr>
              <a:t>Strategy for </a:t>
            </a:r>
          </a:p>
          <a:p>
            <a:pPr algn="ctr"/>
            <a:r>
              <a:rPr lang="en-US" sz="6000" dirty="0">
                <a:solidFill>
                  <a:schemeClr val="bg2"/>
                </a:solidFill>
                <a:latin typeface="Calibri" panose="020F0502020204030204" pitchFamily="34" charset="0"/>
              </a:rPr>
              <a:t>Scale up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399" y="985965"/>
            <a:ext cx="3870295" cy="18564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812594" y="3170264"/>
            <a:ext cx="375023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0000"/>
                </a:solidFill>
                <a:latin typeface="Calibri" panose="020F0502020204030204" pitchFamily="34" charset="0"/>
              </a:rPr>
              <a:t>Technical Assistance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31276" y="3182502"/>
            <a:ext cx="375023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000000"/>
                </a:solidFill>
                <a:latin typeface="Calibri" panose="020F0502020204030204" pitchFamily="34" charset="0"/>
              </a:rPr>
              <a:t>Partnerships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197" y="762724"/>
            <a:ext cx="1743933" cy="22566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/>
          <a:srcRect t="14788" b="5444"/>
          <a:stretch/>
        </p:blipFill>
        <p:spPr>
          <a:xfrm>
            <a:off x="4298978" y="3779835"/>
            <a:ext cx="3648773" cy="1733700"/>
          </a:xfrm>
          <a:prstGeom prst="rect">
            <a:avLst/>
          </a:prstGeom>
          <a:ln w="38100">
            <a:noFill/>
          </a:ln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4352528" y="5479814"/>
            <a:ext cx="3654869" cy="7717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333" b="1" dirty="0">
                <a:solidFill>
                  <a:srgbClr val="592C5F"/>
                </a:solidFill>
                <a:latin typeface="Calibri" panose="020F0502020204030204"/>
              </a:rPr>
              <a:t>South-To-south tpt mentorship visit </a:t>
            </a:r>
          </a:p>
          <a:p>
            <a:pPr algn="ctr"/>
            <a:r>
              <a:rPr lang="en-US" sz="1333" b="1" dirty="0">
                <a:solidFill>
                  <a:srgbClr val="592C5F"/>
                </a:solidFill>
                <a:latin typeface="Calibri" panose="020F0502020204030204"/>
              </a:rPr>
              <a:t>Kenya —</a:t>
            </a:r>
            <a:r>
              <a:rPr lang="en-US" sz="1333" b="1" dirty="0">
                <a:solidFill>
                  <a:srgbClr val="592C5F"/>
                </a:solidFill>
                <a:latin typeface="Calibri Light" panose="020F0302020204030204"/>
              </a:rPr>
              <a:t> </a:t>
            </a:r>
            <a:r>
              <a:rPr lang="en-US" sz="1333" b="1" dirty="0">
                <a:solidFill>
                  <a:srgbClr val="592C5F"/>
                </a:solidFill>
                <a:latin typeface="Calibri" panose="020F0502020204030204"/>
              </a:rPr>
              <a:t>may 20-23, 2019</a:t>
            </a:r>
          </a:p>
          <a:p>
            <a:pPr algn="ctr"/>
            <a:r>
              <a:rPr lang="en-US" sz="1333" b="1" dirty="0">
                <a:solidFill>
                  <a:srgbClr val="592C5F"/>
                </a:solidFill>
                <a:latin typeface="Calibri" panose="020F0502020204030204"/>
              </a:rPr>
              <a:t>(Uganda, Zambia, Zimbabwe)</a:t>
            </a:r>
          </a:p>
        </p:txBody>
      </p:sp>
      <p:pic>
        <p:nvPicPr>
          <p:cNvPr id="52" name="Content Placeholder 3"/>
          <p:cNvPicPr>
            <a:picLocks noChangeAspect="1"/>
          </p:cNvPicPr>
          <p:nvPr/>
        </p:nvPicPr>
        <p:blipFill rotWithShape="1">
          <a:blip r:embed="rId6"/>
          <a:srcRect l="3278" t="2141" r="6569" b="3396"/>
          <a:stretch/>
        </p:blipFill>
        <p:spPr>
          <a:xfrm>
            <a:off x="662928" y="4897360"/>
            <a:ext cx="2664013" cy="1133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499" t="11173" r="23195" b="10062"/>
          <a:stretch/>
        </p:blipFill>
        <p:spPr>
          <a:xfrm>
            <a:off x="9533359" y="3624279"/>
            <a:ext cx="2516363" cy="16086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87" y="3200399"/>
            <a:ext cx="2208804" cy="16566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2262" y="5288634"/>
            <a:ext cx="3395160" cy="7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405582"/>
              </p:ext>
            </p:extLst>
          </p:nvPr>
        </p:nvGraphicFramePr>
        <p:xfrm>
          <a:off x="362671" y="1247856"/>
          <a:ext cx="11561295" cy="337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0480" y="28868"/>
            <a:ext cx="10691040" cy="97321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South to South Mentorship – Kenya, May 2019</a:t>
            </a:r>
            <a:br>
              <a:rPr lang="en-US" dirty="0"/>
            </a:br>
            <a:r>
              <a:rPr lang="en-US" sz="3200" dirty="0"/>
              <a:t>Countries Participating: Uganda, Zimbabwe, Zambia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40092A73-7026-4106-91D6-C4CEE6279CD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110" y="3315474"/>
            <a:ext cx="972643" cy="379656"/>
          </a:xfrm>
          <a:prstGeom prst="rect">
            <a:avLst/>
          </a:prstGeom>
          <a:solidFill>
            <a:srgbClr val="532E6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2"/>
                </a:solidFill>
                <a:latin typeface="Calibri" panose="020F0502020204030204" pitchFamily="34" charset="0"/>
              </a:rPr>
              <a:t>15,531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872917" y="1031119"/>
            <a:ext cx="1051049" cy="379656"/>
          </a:xfrm>
          <a:prstGeom prst="rect">
            <a:avLst/>
          </a:prstGeom>
          <a:solidFill>
            <a:srgbClr val="532E63"/>
          </a:solidFill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bg2"/>
                </a:solidFill>
                <a:latin typeface="Calibri" panose="020F0502020204030204" pitchFamily="34" charset="0"/>
              </a:rPr>
              <a:t>749,890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35314" y="7604229"/>
            <a:ext cx="5809237" cy="141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2400" b="1" dirty="0">
              <a:solidFill>
                <a:srgbClr val="592C5F"/>
              </a:solidFill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464" y="4648368"/>
            <a:ext cx="2013808" cy="1481724"/>
          </a:xfrm>
          <a:prstGeom prst="rect">
            <a:avLst/>
          </a:prstGeom>
          <a:ln w="38100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611" y="4648368"/>
            <a:ext cx="1807717" cy="1434036"/>
          </a:xfrm>
          <a:prstGeom prst="rect">
            <a:avLst/>
          </a:prstGeom>
          <a:ln w="38100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26147" b="11984"/>
          <a:stretch/>
        </p:blipFill>
        <p:spPr>
          <a:xfrm>
            <a:off x="5041556" y="4625967"/>
            <a:ext cx="3145680" cy="1481722"/>
          </a:xfrm>
          <a:prstGeom prst="rect">
            <a:avLst/>
          </a:prstGeom>
          <a:ln w="28575">
            <a:noFill/>
          </a:ln>
        </p:spPr>
      </p:pic>
      <p:sp>
        <p:nvSpPr>
          <p:cNvPr id="3" name="Oval 2"/>
          <p:cNvSpPr/>
          <p:nvPr/>
        </p:nvSpPr>
        <p:spPr>
          <a:xfrm>
            <a:off x="848992" y="1144354"/>
            <a:ext cx="3744109" cy="1682268"/>
          </a:xfrm>
          <a:prstGeom prst="ellipse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67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 from Kenya’s rapid acceleration to 85% TPT coverage</a:t>
            </a:r>
          </a:p>
        </p:txBody>
      </p:sp>
    </p:spTree>
    <p:extLst>
      <p:ext uri="{BB962C8B-B14F-4D97-AF65-F5344CB8AC3E}">
        <p14:creationId xmlns:p14="http://schemas.microsoft.com/office/powerpoint/2010/main" val="25465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35" y="10688"/>
            <a:ext cx="10691040" cy="762721"/>
          </a:xfrm>
        </p:spPr>
        <p:txBody>
          <a:bodyPr/>
          <a:lstStyle/>
          <a:p>
            <a:pPr algn="l"/>
            <a:r>
              <a:rPr lang="en-US" dirty="0"/>
              <a:t>Zimbabwe and Uganda: HIV and TB Cascades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40092A73-7026-4106-91D6-C4CEE6279CD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505" y="1064236"/>
            <a:ext cx="1174044" cy="1260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96" y="1079297"/>
            <a:ext cx="1182129" cy="123048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003393" y="1064236"/>
            <a:ext cx="0" cy="517821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1" idx="0"/>
          </p:cNvCxnSpPr>
          <p:nvPr/>
        </p:nvCxnSpPr>
        <p:spPr>
          <a:xfrm flipH="1">
            <a:off x="1910639" y="2644290"/>
            <a:ext cx="1247047" cy="30766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787394" y="1133710"/>
            <a:ext cx="4923940" cy="5081868"/>
            <a:chOff x="590545" y="850282"/>
            <a:chExt cx="3692955" cy="3811401"/>
          </a:xfrm>
          <a:solidFill>
            <a:srgbClr val="592C5F"/>
          </a:solidFill>
        </p:grpSpPr>
        <p:sp>
          <p:nvSpPr>
            <p:cNvPr id="8" name="TextBox 7"/>
            <p:cNvSpPr txBox="1"/>
            <p:nvPr/>
          </p:nvSpPr>
          <p:spPr>
            <a:xfrm>
              <a:off x="1678230" y="850282"/>
              <a:ext cx="1380067" cy="50023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PLHIV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949,322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3797" y="1513858"/>
              <a:ext cx="2048934" cy="44632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ART Patients Screened for TB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746,259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(79%)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0545" y="2213962"/>
              <a:ext cx="1684868" cy="446324"/>
            </a:xfrm>
            <a:prstGeom prst="rect">
              <a:avLst/>
            </a:prstGeom>
            <a:solidFill>
              <a:srgbClr val="005DAA"/>
            </a:solidFill>
            <a:ln>
              <a:solidFill>
                <a:schemeClr val="bg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Screened Negative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730,691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(98%)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14368" y="2198079"/>
              <a:ext cx="1664615" cy="446324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Screened Positive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15,568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(2%)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0545" y="3260348"/>
              <a:ext cx="1684868" cy="446324"/>
            </a:xfrm>
            <a:prstGeom prst="rect">
              <a:avLst/>
            </a:prstGeom>
            <a:solidFill>
              <a:srgbClr val="005DAA"/>
            </a:solidFill>
            <a:ln>
              <a:solidFill>
                <a:schemeClr val="bg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Expected to complete TPT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23,248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(3%)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0545" y="4215358"/>
              <a:ext cx="1684868" cy="446324"/>
            </a:xfrm>
            <a:prstGeom prst="rect">
              <a:avLst/>
            </a:prstGeom>
            <a:solidFill>
              <a:srgbClr val="005DAA"/>
            </a:solidFill>
            <a:ln>
              <a:solidFill>
                <a:schemeClr val="bg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Completed TPT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17,826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(77%)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14368" y="2885056"/>
              <a:ext cx="1664616" cy="446324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Specimen Sent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16,755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(108%)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08930" y="3563566"/>
              <a:ext cx="1674570" cy="446324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Positive Results Returned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2,503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(15%)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14368" y="4215359"/>
              <a:ext cx="1664616" cy="446324"/>
            </a:xfrm>
            <a:prstGeom prst="rect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Started on TB Treatment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5,287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(211%)</a:t>
              </a:r>
            </a:p>
          </p:txBody>
        </p:sp>
        <p:cxnSp>
          <p:nvCxnSpPr>
            <p:cNvPr id="22" name="Straight Arrow Connector 21"/>
            <p:cNvCxnSpPr>
              <a:stCxn id="8" idx="2"/>
              <a:endCxn id="10" idx="0"/>
            </p:cNvCxnSpPr>
            <p:nvPr/>
          </p:nvCxnSpPr>
          <p:spPr>
            <a:xfrm>
              <a:off x="2368264" y="1373502"/>
              <a:ext cx="0" cy="140356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0" idx="2"/>
              <a:endCxn id="12" idx="0"/>
            </p:cNvCxnSpPr>
            <p:nvPr/>
          </p:nvCxnSpPr>
          <p:spPr>
            <a:xfrm>
              <a:off x="2368264" y="1983217"/>
              <a:ext cx="1078412" cy="214862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2" idx="2"/>
              <a:endCxn id="16" idx="0"/>
            </p:cNvCxnSpPr>
            <p:nvPr/>
          </p:nvCxnSpPr>
          <p:spPr>
            <a:xfrm>
              <a:off x="3446676" y="2667438"/>
              <a:ext cx="0" cy="217618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6" idx="2"/>
              <a:endCxn id="17" idx="0"/>
            </p:cNvCxnSpPr>
            <p:nvPr/>
          </p:nvCxnSpPr>
          <p:spPr>
            <a:xfrm flipH="1">
              <a:off x="3446215" y="3354415"/>
              <a:ext cx="461" cy="209151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7" idx="2"/>
              <a:endCxn id="18" idx="0"/>
            </p:cNvCxnSpPr>
            <p:nvPr/>
          </p:nvCxnSpPr>
          <p:spPr>
            <a:xfrm>
              <a:off x="3446215" y="4032925"/>
              <a:ext cx="461" cy="182434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1" idx="2"/>
              <a:endCxn id="13" idx="0"/>
            </p:cNvCxnSpPr>
            <p:nvPr/>
          </p:nvCxnSpPr>
          <p:spPr>
            <a:xfrm>
              <a:off x="1432979" y="2683321"/>
              <a:ext cx="0" cy="577027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3" idx="2"/>
              <a:endCxn id="14" idx="0"/>
            </p:cNvCxnSpPr>
            <p:nvPr/>
          </p:nvCxnSpPr>
          <p:spPr>
            <a:xfrm>
              <a:off x="1432979" y="3729707"/>
              <a:ext cx="0" cy="485651"/>
            </a:xfrm>
            <a:prstGeom prst="straightConnector1">
              <a:avLst/>
            </a:prstGeom>
            <a:grpFill/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6273794" y="1133710"/>
            <a:ext cx="4923940" cy="5081868"/>
            <a:chOff x="4705345" y="850282"/>
            <a:chExt cx="3692955" cy="3811401"/>
          </a:xfrm>
        </p:grpSpPr>
        <p:sp>
          <p:nvSpPr>
            <p:cNvPr id="67" name="TextBox 66"/>
            <p:cNvSpPr txBox="1"/>
            <p:nvPr/>
          </p:nvSpPr>
          <p:spPr>
            <a:xfrm>
              <a:off x="5793030" y="850282"/>
              <a:ext cx="1380067" cy="50023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PLHIV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1,097,366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58597" y="1513858"/>
              <a:ext cx="2048934" cy="44632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ART Patients Screened for TB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1,019,445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(93%)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05345" y="2213962"/>
              <a:ext cx="1684868" cy="446324"/>
            </a:xfrm>
            <a:prstGeom prst="rect">
              <a:avLst/>
            </a:prstGeom>
            <a:solidFill>
              <a:srgbClr val="005DAA"/>
            </a:solidFill>
            <a:ln>
              <a:solidFill>
                <a:schemeClr val="tx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Screened Negative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948,338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(93%)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729168" y="2198079"/>
              <a:ext cx="1664615" cy="446324"/>
            </a:xfrm>
            <a:prstGeom prst="rect">
              <a:avLst/>
            </a:prstGeom>
            <a:solidFill>
              <a:srgbClr val="532E63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Screened Positive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71,107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(7%)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705345" y="3260348"/>
              <a:ext cx="1684868" cy="446324"/>
            </a:xfrm>
            <a:prstGeom prst="rect">
              <a:avLst/>
            </a:prstGeom>
            <a:solidFill>
              <a:srgbClr val="005DAA"/>
            </a:solidFill>
            <a:ln>
              <a:solidFill>
                <a:schemeClr val="bg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Expected to complete TPT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19,103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(2%)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705345" y="4215358"/>
              <a:ext cx="1684868" cy="446324"/>
            </a:xfrm>
            <a:prstGeom prst="rect">
              <a:avLst/>
            </a:prstGeom>
            <a:solidFill>
              <a:srgbClr val="005DAA"/>
            </a:solidFill>
            <a:ln>
              <a:solidFill>
                <a:schemeClr val="bg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Completed TPT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13,419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(70%)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729168" y="2885056"/>
              <a:ext cx="1664616" cy="446324"/>
            </a:xfrm>
            <a:prstGeom prst="rect">
              <a:avLst/>
            </a:prstGeom>
            <a:solidFill>
              <a:srgbClr val="592C5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Specimen Sent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65,643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(92%)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723730" y="3563566"/>
              <a:ext cx="1674570" cy="446324"/>
            </a:xfrm>
            <a:prstGeom prst="rect">
              <a:avLst/>
            </a:prstGeom>
            <a:solidFill>
              <a:srgbClr val="532E63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Positive Results Returned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5,409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(8%)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29168" y="4215359"/>
              <a:ext cx="1664616" cy="446324"/>
            </a:xfrm>
            <a:prstGeom prst="rect">
              <a:avLst/>
            </a:prstGeom>
            <a:solidFill>
              <a:srgbClr val="592C5F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chemeClr val="bg2"/>
                  </a:solidFill>
                  <a:latin typeface="Calibri" panose="020F0502020204030204" pitchFamily="34" charset="0"/>
                </a:rPr>
                <a:t>Started on TB therapy</a:t>
              </a:r>
            </a:p>
            <a:p>
              <a:pPr algn="ctr"/>
              <a:r>
                <a:rPr lang="en-US" sz="1867" dirty="0">
                  <a:solidFill>
                    <a:schemeClr val="bg2"/>
                  </a:solidFill>
                  <a:latin typeface="Calibri" panose="020F0502020204030204" pitchFamily="34" charset="0"/>
                </a:rPr>
                <a:t>8,219 </a:t>
              </a:r>
              <a:r>
                <a:rPr lang="en-US" sz="1867" dirty="0">
                  <a:solidFill>
                    <a:srgbClr val="FF0000"/>
                  </a:solidFill>
                  <a:latin typeface="Calibri" panose="020F0502020204030204" pitchFamily="34" charset="0"/>
                </a:rPr>
                <a:t>(152%)</a:t>
              </a:r>
            </a:p>
          </p:txBody>
        </p:sp>
        <p:cxnSp>
          <p:nvCxnSpPr>
            <p:cNvPr id="76" name="Straight Arrow Connector 75"/>
            <p:cNvCxnSpPr>
              <a:stCxn id="67" idx="2"/>
              <a:endCxn id="68" idx="0"/>
            </p:cNvCxnSpPr>
            <p:nvPr/>
          </p:nvCxnSpPr>
          <p:spPr>
            <a:xfrm>
              <a:off x="6483064" y="1373502"/>
              <a:ext cx="0" cy="140356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68" idx="2"/>
              <a:endCxn id="70" idx="0"/>
            </p:cNvCxnSpPr>
            <p:nvPr/>
          </p:nvCxnSpPr>
          <p:spPr>
            <a:xfrm>
              <a:off x="6483064" y="1983217"/>
              <a:ext cx="1078412" cy="214862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70" idx="2"/>
              <a:endCxn id="73" idx="0"/>
            </p:cNvCxnSpPr>
            <p:nvPr/>
          </p:nvCxnSpPr>
          <p:spPr>
            <a:xfrm>
              <a:off x="7561476" y="2667438"/>
              <a:ext cx="0" cy="21761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73" idx="2"/>
              <a:endCxn id="74" idx="0"/>
            </p:cNvCxnSpPr>
            <p:nvPr/>
          </p:nvCxnSpPr>
          <p:spPr>
            <a:xfrm flipH="1">
              <a:off x="7561015" y="3354415"/>
              <a:ext cx="461" cy="20915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74" idx="2"/>
              <a:endCxn id="75" idx="0"/>
            </p:cNvCxnSpPr>
            <p:nvPr/>
          </p:nvCxnSpPr>
          <p:spPr>
            <a:xfrm>
              <a:off x="7561015" y="4032925"/>
              <a:ext cx="461" cy="182434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69" idx="2"/>
              <a:endCxn id="71" idx="0"/>
            </p:cNvCxnSpPr>
            <p:nvPr/>
          </p:nvCxnSpPr>
          <p:spPr>
            <a:xfrm>
              <a:off x="5547779" y="2683321"/>
              <a:ext cx="0" cy="577027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71" idx="2"/>
              <a:endCxn id="72" idx="0"/>
            </p:cNvCxnSpPr>
            <p:nvPr/>
          </p:nvCxnSpPr>
          <p:spPr>
            <a:xfrm>
              <a:off x="5547779" y="3729707"/>
              <a:ext cx="0" cy="48565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68" idx="2"/>
              <a:endCxn id="69" idx="0"/>
            </p:cNvCxnSpPr>
            <p:nvPr/>
          </p:nvCxnSpPr>
          <p:spPr>
            <a:xfrm flipH="1">
              <a:off x="5547779" y="1983217"/>
              <a:ext cx="935285" cy="230745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8468418" y="6301214"/>
            <a:ext cx="3348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12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Source</a:t>
            </a:r>
            <a:r>
              <a:rPr lang="en-US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: PEPFAR Panorama; </a:t>
            </a:r>
            <a:r>
              <a:rPr lang="en-US" sz="1200" b="1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Accessed</a:t>
            </a:r>
            <a:r>
              <a:rPr lang="en-US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 02 July 2019; </a:t>
            </a:r>
            <a:r>
              <a:rPr lang="en-US" sz="1200" i="1" dirty="0">
                <a:solidFill>
                  <a:srgbClr val="FF0000"/>
                </a:solidFill>
                <a:latin typeface="Calibri" panose="020F0502020204030204"/>
              </a:rPr>
              <a:t>Denominator for percentage is category above </a:t>
            </a:r>
          </a:p>
        </p:txBody>
      </p:sp>
    </p:spTree>
    <p:extLst>
      <p:ext uri="{BB962C8B-B14F-4D97-AF65-F5344CB8AC3E}">
        <p14:creationId xmlns:p14="http://schemas.microsoft.com/office/powerpoint/2010/main" val="292050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15219</TotalTime>
  <Words>627</Words>
  <Application>Microsoft Office PowerPoint</Application>
  <PresentationFormat>Widescreen</PresentationFormat>
  <Paragraphs>166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HeiT</vt:lpstr>
      <vt:lpstr>Myriad Web Pro</vt:lpstr>
      <vt:lpstr>Raleway</vt:lpstr>
      <vt:lpstr>Wingdings</vt:lpstr>
      <vt:lpstr>AIDS 2016_Template</vt:lpstr>
      <vt:lpstr>PowerPoint Presentation</vt:lpstr>
      <vt:lpstr>5 Million by 2020: PEPFAR TB Preventive Treatment (TPT) Priorities</vt:lpstr>
      <vt:lpstr>PowerPoint Presentation</vt:lpstr>
      <vt:lpstr>U.S. President’s Emergency Plan for AIDS Relief’s (PEPFAR) Commitment to TPT </vt:lpstr>
      <vt:lpstr>PEPFAR has set ambitious targets for TPT acceleration</vt:lpstr>
      <vt:lpstr>Bringing TPT to PLHIV in ART DSD Models</vt:lpstr>
      <vt:lpstr>PowerPoint Presentation</vt:lpstr>
      <vt:lpstr>South to South Mentorship – Kenya, May 2019 Countries Participating: Uganda, Zimbabwe, Zambia</vt:lpstr>
      <vt:lpstr>Zimbabwe and Uganda: HIV and TB Cascades</vt:lpstr>
      <vt:lpstr>PowerPoint Presentation</vt:lpstr>
      <vt:lpstr>Opportunities and Way Forward </vt:lpstr>
      <vt:lpstr>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58</cp:revision>
  <cp:lastPrinted>2017-01-16T15:31:13Z</cp:lastPrinted>
  <dcterms:created xsi:type="dcterms:W3CDTF">2017-01-13T09:09:35Z</dcterms:created>
  <dcterms:modified xsi:type="dcterms:W3CDTF">2019-07-22T18:55:43Z</dcterms:modified>
</cp:coreProperties>
</file>